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61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5" r:id="rId13"/>
    <p:sldId id="296" r:id="rId14"/>
    <p:sldId id="297" r:id="rId15"/>
    <p:sldId id="271" r:id="rId16"/>
    <p:sldId id="272" r:id="rId17"/>
    <p:sldId id="259" r:id="rId18"/>
    <p:sldId id="273" r:id="rId19"/>
    <p:sldId id="274" r:id="rId20"/>
    <p:sldId id="275" r:id="rId21"/>
    <p:sldId id="276" r:id="rId22"/>
    <p:sldId id="279" r:id="rId23"/>
    <p:sldId id="283" r:id="rId24"/>
    <p:sldId id="284" r:id="rId25"/>
    <p:sldId id="286" r:id="rId26"/>
    <p:sldId id="285" r:id="rId27"/>
    <p:sldId id="280" r:id="rId28"/>
    <p:sldId id="281" r:id="rId29"/>
    <p:sldId id="282" r:id="rId30"/>
    <p:sldId id="277" r:id="rId31"/>
    <p:sldId id="278" r:id="rId32"/>
    <p:sldId id="287" r:id="rId33"/>
    <p:sldId id="288" r:id="rId34"/>
    <p:sldId id="289" r:id="rId35"/>
    <p:sldId id="290" r:id="rId36"/>
    <p:sldId id="292" r:id="rId37"/>
    <p:sldId id="291" r:id="rId38"/>
    <p:sldId id="293" r:id="rId39"/>
    <p:sldId id="294" r:id="rId40"/>
    <p:sldId id="260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51322-1069-4A3B-B64B-9727505447B9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7F2A7-C7A2-4ED2-BE24-FEEC4D10C9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0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F2A7-C7A2-4ED2-BE24-FEEC4D10C91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F1DF5-687C-4D84-8FC6-449AF681DD8A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B7A8-7D89-4661-B3F2-F1E4E160ED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98998-4E86-400C-9189-77948098BF74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70916-CE35-4BA7-9854-837186CA30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7EA77-2964-44A0-9668-C31BEF74A755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3DC50-0927-4515-9B54-C0258D9658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5C50-8EF4-4A5D-8C7F-C9B8FE19162C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C1F16-8B04-40E1-BADC-2E09502603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5C998-0B33-476B-B5E0-A1A06739AF20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5706-B0D2-44C8-A4E6-776C61C79B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8A57-2042-4978-A095-13E0F83B8DE6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E2716-2897-4EEC-95FD-BFCD060DF6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31C0A-A79B-4ECC-AAEB-25B0BF2109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6109-A452-4498-ABAD-32D3C5337C3E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DD01D-C551-4E62-A8A0-0FFAF58EA14F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18C9A-6F24-44E5-B562-143A2DBD88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A276-22AB-4CB2-A101-6AFE8CF27096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1FC1-EB69-44FC-AF22-72C33D7AD5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ADA1-AEF8-4C32-B934-34BB5B5B5AA6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EC249-384D-4F40-9C3F-BE45F6C739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44B7-F3DA-41CE-A206-FC6072A048D4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B85C8-CA7F-427E-98AC-4B294BE8C2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4AE7ECD-73D7-4F36-88C8-AEABB270002D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5D045A5-9AE5-416D-959C-6D23AD068E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76" r:id="rId2"/>
    <p:sldLayoutId id="2147483685" r:id="rId3"/>
    <p:sldLayoutId id="2147483677" r:id="rId4"/>
    <p:sldLayoutId id="2147483686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001B5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001444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001B5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001B5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WordArt 5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457200" y="274638"/>
            <a:ext cx="6400816" cy="1225536"/>
          </a:xfrm>
        </p:spPr>
        <p:txBody>
          <a:bodyPr wrap="none" numCol="1" fromWordArt="1">
            <a:prstTxWarp prst="textDeflate">
              <a:avLst>
                <a:gd name="adj" fmla="val 0"/>
              </a:avLst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Республикалық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мемлекеттік  мекеме 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6" name="Picture 11" descr="clip_image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214290"/>
            <a:ext cx="140970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316" name="WordArt 8"/>
          <p:cNvSpPr>
            <a:spLocks noChangeArrowheads="1" noChangeShapeType="1" noTextEdit="1"/>
          </p:cNvSpPr>
          <p:nvPr/>
        </p:nvSpPr>
        <p:spPr bwMode="auto">
          <a:xfrm>
            <a:off x="1504950" y="4143380"/>
            <a:ext cx="6172200" cy="128588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kk-KZ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 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«</a:t>
            </a:r>
            <a:r>
              <a:rPr lang="kk-KZ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Батыс-Алтай мемлекеттік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5214950"/>
            <a:ext cx="86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табиғи қорығы»</a:t>
            </a:r>
            <a:endParaRPr lang="ru-RU" sz="4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3" cy="3214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8663"/>
            <a:ext cx="4786313" cy="3589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>
            <a:spLocks noGrp="1" noChangeArrowheads="1"/>
          </p:cNvSpPr>
          <p:nvPr>
            <p:ph idx="1"/>
          </p:nvPr>
        </p:nvSpPr>
        <p:spPr>
          <a:xfrm>
            <a:off x="4929188" y="642918"/>
            <a:ext cx="4214812" cy="3570208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 anchor="ctr">
            <a:spAutoFit/>
          </a:bodyPr>
          <a:lstStyle/>
          <a:p>
            <a:pPr marL="274320" indent="-27432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Тамырлы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өсімдіктер флорасы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ұсынылған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4320" indent="-27432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883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350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тұқымды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85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тұқымдас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74320" indent="-27432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Саңырауқұлақтардың 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237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8" descr="12 июля 07г ПРЕМИНА 4"/>
          <p:cNvPicPr>
            <a:picLocks noChangeAspect="1" noChangeArrowheads="1"/>
          </p:cNvPicPr>
          <p:nvPr/>
        </p:nvPicPr>
        <p:blipFill>
          <a:blip r:embed="rId3"/>
          <a:srcRect l="10384" r="739"/>
          <a:stretch>
            <a:fillRect/>
          </a:stretch>
        </p:blipFill>
        <p:spPr bwMode="auto">
          <a:xfrm>
            <a:off x="4579938" y="0"/>
            <a:ext cx="457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 descr="родиола розовая 4  ПРЕМ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3557" name="Picture 8" descr="19 06 07г ФЕКЛИСТОВ  241 златоцвет пушисты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561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348880"/>
            <a:ext cx="9144000" cy="1938992"/>
          </a:xfrm>
          <a:prstGeom prst="rect">
            <a:avLst/>
          </a:prstGeom>
          <a:noFill/>
          <a:ln>
            <a:noFill/>
          </a:ln>
          <a:effectLst>
            <a:outerShdw dist="107763" sx="1000" sy="1000" algn="ctr" rotWithShape="0">
              <a:schemeClr val="bg2"/>
            </a:outerShdw>
          </a:effectLst>
          <a:ex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Өсімдіктердің 27 түрі Қазақстанның </a:t>
            </a:r>
            <a:r>
              <a:rPr lang="ru-RU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Қызыл кітабына</a:t>
            </a:r>
            <a:r>
              <a:rPr lang="ru-RU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енгізілген.</a:t>
            </a:r>
            <a:endParaRPr lang="ru-RU" sz="40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eaLnBrk="0" hangingPunct="0"/>
            <a:r>
              <a:rPr lang="kk-KZ" sz="3400" b="1" dirty="0" smtClean="0">
                <a:solidFill>
                  <a:schemeClr val="accent2"/>
                </a:solidFill>
                <a:latin typeface="Constantia" pitchFamily="18" charset="0"/>
              </a:rPr>
              <a:t>Батыс-Алтай қорығының фаунасы</a:t>
            </a:r>
            <a:endParaRPr lang="ru-RU" sz="3400" b="1" dirty="0">
              <a:solidFill>
                <a:schemeClr val="accent2"/>
              </a:solidFill>
              <a:latin typeface="Constantia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57148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Аумақта 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230 </a:t>
            </a: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жануарлар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түрі мекендейді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Verdana" pitchFamily="34" charset="0"/>
            </a:endParaRPr>
          </a:p>
          <a:p>
            <a:pPr marL="273050" indent="-273050" algn="just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Құстардың 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162 </a:t>
            </a: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түрі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: </a:t>
            </a: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оның 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120 </a:t>
            </a: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түрі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–</a:t>
            </a:r>
            <a:r>
              <a:rPr lang="ru-RU" sz="2400" b="1" dirty="0" err="1" smtClean="0">
                <a:solidFill>
                  <a:schemeClr val="tx2"/>
                </a:solidFill>
                <a:latin typeface="Verdana" pitchFamily="34" charset="0"/>
              </a:rPr>
              <a:t>ұя салатындар</a:t>
            </a:r>
            <a:r>
              <a:rPr lang="ru-RU" sz="2400" b="1" dirty="0" smtClean="0">
                <a:solidFill>
                  <a:schemeClr val="tx2"/>
                </a:solidFill>
                <a:latin typeface="Verdana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Verdana" pitchFamily="34" charset="0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kk-KZ" sz="2400" b="1" dirty="0" smtClean="0">
                <a:solidFill>
                  <a:schemeClr val="tx2"/>
                </a:solidFill>
                <a:latin typeface="Verdana" pitchFamily="34" charset="0"/>
              </a:rPr>
              <a:t>Құстардың  6 түрі Қызыл кітапқа енгізілген.</a:t>
            </a:r>
            <a:endParaRPr lang="ru-RU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56326" name="Picture 7" descr="%D0%91%D0%B0%D0%BB%D0%BE%D0%B1%D0%B0%D0%B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748213"/>
            <a:ext cx="25908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9" descr="i?id=5b6cf1c3098ea5120247327e544cd8bf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7432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1" descr="elitef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800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5" descr="i?id=8510202c57877e8b3f2e4fd5419022d0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7600"/>
            <a:ext cx="19812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3" descr="9f51597706e153b6c1d2c778ebeb0f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743200"/>
            <a:ext cx="30480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15" descr="s1200?webp=fals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1675" y="3409950"/>
            <a:ext cx="209232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2" name="Text Box 16"/>
          <p:cNvSpPr txBox="1">
            <a:spLocks noChangeArrowheads="1"/>
          </p:cNvSpPr>
          <p:nvPr/>
        </p:nvSpPr>
        <p:spPr bwMode="auto">
          <a:xfrm>
            <a:off x="0" y="56388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66"/>
                </a:solidFill>
                <a:latin typeface="Verdana" pitchFamily="34" charset="0"/>
              </a:rPr>
              <a:t>Қара дегелек</a:t>
            </a:r>
            <a:endParaRPr lang="ru-RU" sz="1800" b="1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56333" name="Text Box 17"/>
          <p:cNvSpPr txBox="1">
            <a:spLocks noChangeArrowheads="1"/>
          </p:cNvSpPr>
          <p:nvPr/>
        </p:nvSpPr>
        <p:spPr bwMode="auto">
          <a:xfrm>
            <a:off x="2133600" y="61722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66"/>
                </a:solidFill>
                <a:latin typeface="Verdana" pitchFamily="34" charset="0"/>
              </a:rPr>
              <a:t>Ителгі</a:t>
            </a:r>
            <a:endParaRPr lang="ru-RU" sz="1800" b="1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56334" name="Text Box 18"/>
          <p:cNvSpPr txBox="1">
            <a:spLocks noChangeArrowheads="1"/>
          </p:cNvSpPr>
          <p:nvPr/>
        </p:nvSpPr>
        <p:spPr bwMode="auto">
          <a:xfrm>
            <a:off x="1447800" y="2819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66"/>
                </a:solidFill>
                <a:latin typeface="Verdana" pitchFamily="34" charset="0"/>
              </a:rPr>
              <a:t>Лашын</a:t>
            </a:r>
            <a:endParaRPr lang="ru-RU" sz="1800" b="1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56335" name="Text Box 19"/>
          <p:cNvSpPr txBox="1">
            <a:spLocks noChangeArrowheads="1"/>
          </p:cNvSpPr>
          <p:nvPr/>
        </p:nvSpPr>
        <p:spPr bwMode="auto">
          <a:xfrm>
            <a:off x="4572000" y="6096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 err="1" smtClean="0">
                <a:solidFill>
                  <a:srgbClr val="FFFF66"/>
                </a:solidFill>
                <a:latin typeface="Verdana" pitchFamily="34" charset="0"/>
              </a:rPr>
              <a:t>Бүркіт</a:t>
            </a:r>
            <a:endParaRPr lang="ru-RU" sz="1800" b="1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56336" name="Text Box 20"/>
          <p:cNvSpPr txBox="1">
            <a:spLocks noChangeArrowheads="1"/>
          </p:cNvSpPr>
          <p:nvPr/>
        </p:nvSpPr>
        <p:spPr bwMode="auto">
          <a:xfrm>
            <a:off x="5562600" y="4114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66"/>
                </a:solidFill>
                <a:latin typeface="Verdana" pitchFamily="34" charset="0"/>
              </a:rPr>
              <a:t>Үкі</a:t>
            </a:r>
            <a:endParaRPr lang="ru-RU" sz="1800" b="1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56337" name="Text Box 21"/>
          <p:cNvSpPr txBox="1">
            <a:spLocks noChangeArrowheads="1"/>
          </p:cNvSpPr>
          <p:nvPr/>
        </p:nvSpPr>
        <p:spPr bwMode="auto">
          <a:xfrm>
            <a:off x="7010400" y="3657600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66"/>
                </a:solidFill>
                <a:latin typeface="Verdana" pitchFamily="34" charset="0"/>
              </a:rPr>
              <a:t>Сұр тырна</a:t>
            </a:r>
            <a:endParaRPr lang="ru-RU" sz="1800" b="1" dirty="0">
              <a:solidFill>
                <a:srgbClr val="FFFF66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9" descr="84301_original"/>
          <p:cNvPicPr>
            <a:picLocks noChangeAspect="1" noChangeArrowheads="1"/>
          </p:cNvPicPr>
          <p:nvPr/>
        </p:nvPicPr>
        <p:blipFill rotWithShape="1">
          <a:blip r:embed="rId2"/>
          <a:srcRect r="10566"/>
          <a:stretch/>
        </p:blipFill>
        <p:spPr bwMode="auto">
          <a:xfrm>
            <a:off x="6108414" y="709613"/>
            <a:ext cx="3066711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5" name="Picture 35" descr="mik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935" y="477839"/>
            <a:ext cx="42291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kk-KZ" sz="2800" b="1" smtClean="0">
                <a:solidFill>
                  <a:schemeClr val="tx1">
                    <a:lumMod val="20000"/>
                    <a:lumOff val="80000"/>
                  </a:schemeClr>
                </a:solidFill>
                <a:latin typeface="Verdana" pitchFamily="34" charset="0"/>
              </a:rPr>
              <a:t>Сүтқоректілердің 57 түрі</a:t>
            </a:r>
            <a:endParaRPr lang="ru-RU" sz="2800" b="1" dirty="0">
              <a:solidFill>
                <a:schemeClr val="tx1">
                  <a:lumMod val="20000"/>
                  <a:lumOff val="80000"/>
                </a:schemeClr>
              </a:solidFill>
              <a:latin typeface="Verdana" pitchFamily="34" charset="0"/>
            </a:endParaRPr>
          </a:p>
        </p:txBody>
      </p:sp>
      <p:pic>
        <p:nvPicPr>
          <p:cNvPr id="57347" name="Picture 7" descr="l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34290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3" descr="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8475" y="2971800"/>
            <a:ext cx="229552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5" descr="i?id=292eca0a0c3359e41d402e1b5c9353a1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9350" y="4916488"/>
            <a:ext cx="2914650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 descr="i?id=82adc4ec80d9a2b456ea9f19fd1e323f-l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667000"/>
            <a:ext cx="31003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23" descr="i?id=bee43b5a23867b5b60debb2831ad9f7d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584" y="4724400"/>
            <a:ext cx="222359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5" descr="i?id=44c5dd6bc35ce6151ce71f5a03b2fe09-l&amp;n=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4194" y="3638550"/>
            <a:ext cx="35814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Text Box 26"/>
          <p:cNvSpPr txBox="1">
            <a:spLocks noChangeArrowheads="1"/>
          </p:cNvSpPr>
          <p:nvPr/>
        </p:nvSpPr>
        <p:spPr bwMode="auto">
          <a:xfrm>
            <a:off x="0" y="19812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Бұлан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7355" name="Text Box 28"/>
          <p:cNvSpPr txBox="1">
            <a:spLocks noChangeArrowheads="1"/>
          </p:cNvSpPr>
          <p:nvPr/>
        </p:nvSpPr>
        <p:spPr bwMode="auto">
          <a:xfrm>
            <a:off x="7848600" y="12192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Бұғы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7356" name="Text Box 29"/>
          <p:cNvSpPr txBox="1">
            <a:spLocks noChangeArrowheads="1"/>
          </p:cNvSpPr>
          <p:nvPr/>
        </p:nvSpPr>
        <p:spPr bwMode="auto">
          <a:xfrm>
            <a:off x="228600" y="2895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Verdana" pitchFamily="34" charset="0"/>
              </a:rPr>
              <a:t>Тиін</a:t>
            </a:r>
            <a:endParaRPr lang="ru-RU" sz="1800" b="1" dirty="0">
              <a:solidFill>
                <a:schemeClr val="tx1">
                  <a:lumMod val="20000"/>
                  <a:lumOff val="80000"/>
                </a:schemeClr>
              </a:solidFill>
              <a:latin typeface="Verdana" pitchFamily="34" charset="0"/>
            </a:endParaRPr>
          </a:p>
        </p:txBody>
      </p:sp>
      <p:sp>
        <p:nvSpPr>
          <p:cNvPr id="57357" name="Text Box 30"/>
          <p:cNvSpPr txBox="1">
            <a:spLocks noChangeArrowheads="1"/>
          </p:cNvSpPr>
          <p:nvPr/>
        </p:nvSpPr>
        <p:spPr bwMode="auto">
          <a:xfrm>
            <a:off x="1143000" y="6491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Құдыр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7358" name="Text Box 31"/>
          <p:cNvSpPr txBox="1">
            <a:spLocks noChangeArrowheads="1"/>
          </p:cNvSpPr>
          <p:nvPr/>
        </p:nvSpPr>
        <p:spPr bwMode="auto">
          <a:xfrm>
            <a:off x="4351411" y="3895798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Аю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7359" name="Text Box 32"/>
          <p:cNvSpPr txBox="1">
            <a:spLocks noChangeArrowheads="1"/>
          </p:cNvSpPr>
          <p:nvPr/>
        </p:nvSpPr>
        <p:spPr bwMode="auto">
          <a:xfrm>
            <a:off x="7162800" y="31242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Шиқылдақ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7360" name="Text Box 33"/>
          <p:cNvSpPr txBox="1">
            <a:spLocks noChangeArrowheads="1"/>
          </p:cNvSpPr>
          <p:nvPr/>
        </p:nvSpPr>
        <p:spPr bwMode="auto">
          <a:xfrm>
            <a:off x="7848600" y="6096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Қабан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3150394" y="2686915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</a:rPr>
              <a:t> Иконников  </a:t>
            </a:r>
            <a:r>
              <a:rPr lang="ru-RU" sz="1800" b="1" dirty="0" err="1" smtClean="0">
                <a:solidFill>
                  <a:srgbClr val="FFFFFF"/>
                </a:solidFill>
                <a:latin typeface="Verdana" pitchFamily="34" charset="0"/>
              </a:rPr>
              <a:t>жарқанаты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ru-RU" b="1" dirty="0" err="1" smtClean="0">
                <a:solidFill>
                  <a:schemeClr val="accent1"/>
                </a:solidFill>
              </a:rPr>
              <a:t>Балықтың </a:t>
            </a:r>
            <a:r>
              <a:rPr lang="ru-RU" b="1" dirty="0" smtClean="0">
                <a:solidFill>
                  <a:schemeClr val="accent1"/>
                </a:solidFill>
              </a:rPr>
              <a:t>5 </a:t>
            </a:r>
            <a:r>
              <a:rPr lang="ru-RU" b="1" dirty="0" err="1" smtClean="0">
                <a:solidFill>
                  <a:schemeClr val="accent1"/>
                </a:solidFill>
              </a:rPr>
              <a:t>түрі </a:t>
            </a:r>
            <a:r>
              <a:rPr lang="ru-RU" b="1" dirty="0" smtClean="0">
                <a:solidFill>
                  <a:schemeClr val="accent1"/>
                </a:solidFill>
              </a:rPr>
              <a:t>(Таймень </a:t>
            </a:r>
            <a:r>
              <a:rPr lang="ru-RU" b="1" dirty="0" err="1" smtClean="0">
                <a:solidFill>
                  <a:schemeClr val="accent1"/>
                </a:solidFill>
              </a:rPr>
              <a:t>Қызыл кітапқа енгізілген</a:t>
            </a:r>
            <a:r>
              <a:rPr lang="ru-RU" b="1" dirty="0" smtClean="0">
                <a:solidFill>
                  <a:schemeClr val="accent1"/>
                </a:solidFill>
              </a:rPr>
              <a:t>)</a:t>
            </a:r>
          </a:p>
          <a:p>
            <a:pPr eaLnBrk="1" hangingPunct="1"/>
            <a:r>
              <a:rPr lang="ru-RU" b="1" dirty="0" err="1" smtClean="0">
                <a:solidFill>
                  <a:schemeClr val="accent1"/>
                </a:solidFill>
              </a:rPr>
              <a:t>Бауырымен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</a:rPr>
              <a:t>жорғалаушылардың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</a:p>
          <a:p>
            <a:pPr eaLnBrk="1" hangingPunct="1"/>
            <a:r>
              <a:rPr lang="ru-RU" b="1" dirty="0" smtClean="0">
                <a:solidFill>
                  <a:schemeClr val="accent1"/>
                </a:solidFill>
              </a:rPr>
              <a:t>4 </a:t>
            </a:r>
            <a:r>
              <a:rPr lang="ru-RU" b="1" dirty="0" err="1" smtClean="0">
                <a:solidFill>
                  <a:schemeClr val="accent1"/>
                </a:solidFill>
              </a:rPr>
              <a:t>түрі</a:t>
            </a:r>
            <a:endParaRPr lang="ru-RU" b="1" dirty="0" smtClean="0">
              <a:solidFill>
                <a:schemeClr val="accent1"/>
              </a:solidFill>
            </a:endParaRPr>
          </a:p>
          <a:p>
            <a:pPr eaLnBrk="1" hangingPunct="1"/>
            <a:r>
              <a:rPr lang="ru-RU" b="1" dirty="0" err="1" smtClean="0">
                <a:solidFill>
                  <a:schemeClr val="accent1"/>
                </a:solidFill>
              </a:rPr>
              <a:t>Қосмекенділердің </a:t>
            </a:r>
            <a:r>
              <a:rPr lang="ru-RU" b="1" dirty="0" smtClean="0">
                <a:solidFill>
                  <a:schemeClr val="accent1"/>
                </a:solidFill>
              </a:rPr>
              <a:t>2 </a:t>
            </a:r>
            <a:r>
              <a:rPr lang="ru-RU" b="1" dirty="0" err="1" smtClean="0">
                <a:solidFill>
                  <a:schemeClr val="accent1"/>
                </a:solidFill>
              </a:rPr>
              <a:t>түрі</a:t>
            </a:r>
            <a:endParaRPr lang="ru-RU" b="1" dirty="0" smtClean="0">
              <a:solidFill>
                <a:schemeClr val="accent1"/>
              </a:solidFill>
            </a:endParaRPr>
          </a:p>
        </p:txBody>
      </p:sp>
      <p:pic>
        <p:nvPicPr>
          <p:cNvPr id="58371" name="Picture 5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287" y="857232"/>
            <a:ext cx="3555713" cy="263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7236296" y="2564904"/>
            <a:ext cx="1435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>
                <a:solidFill>
                  <a:srgbClr val="FFFFFF"/>
                </a:solidFill>
                <a:latin typeface="Verdana" pitchFamily="34" charset="0"/>
              </a:rPr>
              <a:t>Таймень</a:t>
            </a:r>
          </a:p>
        </p:txBody>
      </p:sp>
      <p:pic>
        <p:nvPicPr>
          <p:cNvPr id="5" name="Picture 6" descr="DSCN8050 остромордая лягуш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0" y="3286125"/>
            <a:ext cx="5378450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5791200" y="6248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Біз тұмсық бақа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8375" name="Picture 10" descr="img_17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6058"/>
            <a:ext cx="421005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 Box 11"/>
          <p:cNvSpPr txBox="1">
            <a:spLocks noChangeArrowheads="1"/>
          </p:cNvSpPr>
          <p:nvPr/>
        </p:nvSpPr>
        <p:spPr bwMode="auto">
          <a:xfrm>
            <a:off x="285720" y="5500702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1800" b="1" dirty="0" smtClean="0">
                <a:solidFill>
                  <a:srgbClr val="FFFFFF"/>
                </a:solidFill>
                <a:latin typeface="Verdana" pitchFamily="34" charset="0"/>
              </a:rPr>
              <a:t> Сұр жылан</a:t>
            </a:r>
            <a:endParaRPr lang="ru-RU" sz="18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13051" y="4379337"/>
            <a:ext cx="2590800" cy="18478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20072" y="4303858"/>
            <a:ext cx="2857500" cy="18478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48400" y="2108200"/>
            <a:ext cx="2667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130389">
            <a:off x="3305175" y="3446463"/>
            <a:ext cx="2971800" cy="3111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390900" y="2381250"/>
            <a:ext cx="2595563" cy="3556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175053" y="3590035"/>
            <a:ext cx="371475" cy="736600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14282" y="357166"/>
            <a:ext cx="8686800" cy="15696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+mn-lt"/>
              </a:rPr>
              <a:t>«</a:t>
            </a:r>
            <a:r>
              <a:rPr lang="kk-KZ" sz="3200" b="1" dirty="0" smtClean="0">
                <a:solidFill>
                  <a:srgbClr val="000000"/>
                </a:solidFill>
                <a:latin typeface="+mn-lt"/>
              </a:rPr>
              <a:t>Батыс-Алтай мемлекеттік табиғи қорығы</a:t>
            </a:r>
            <a:r>
              <a:rPr lang="ru-RU" sz="3200" b="1" dirty="0" smtClean="0">
                <a:solidFill>
                  <a:srgbClr val="000000"/>
                </a:solidFill>
                <a:latin typeface="+mn-lt"/>
              </a:rPr>
              <a:t>» </a:t>
            </a:r>
            <a:r>
              <a:rPr lang="ru-RU" sz="3200" b="1" dirty="0" err="1" smtClean="0">
                <a:solidFill>
                  <a:srgbClr val="000000"/>
                </a:solidFill>
                <a:latin typeface="+mn-lt"/>
              </a:rPr>
              <a:t>бөлімшелерінің ұйымдастырушылық  құрылымы</a:t>
            </a:r>
            <a:endParaRPr lang="ru-RU" sz="32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638" name="TextBox 2"/>
          <p:cNvSpPr txBox="1">
            <a:spLocks noChangeArrowheads="1"/>
          </p:cNvSpPr>
          <p:nvPr/>
        </p:nvSpPr>
        <p:spPr bwMode="auto">
          <a:xfrm>
            <a:off x="428596" y="2071678"/>
            <a:ext cx="27146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Басшылық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>(3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адам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6639" name="TextBox 19"/>
          <p:cNvSpPr txBox="1">
            <a:spLocks noChangeArrowheads="1"/>
          </p:cNvSpPr>
          <p:nvPr/>
        </p:nvSpPr>
        <p:spPr bwMode="auto">
          <a:xfrm>
            <a:off x="6324600" y="2170113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800" b="1" dirty="0" smtClean="0">
                <a:solidFill>
                  <a:schemeClr val="accent2"/>
                </a:solidFill>
                <a:latin typeface="Times New Roman" pitchFamily="18" charset="0"/>
              </a:rPr>
              <a:t>Табиғи кешендер мен нысандарды қорғау бөлімі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chemeClr val="accent2"/>
                </a:solidFill>
                <a:latin typeface="Times New Roman" pitchFamily="18" charset="0"/>
              </a:rPr>
              <a:t>(21 </a:t>
            </a:r>
            <a:r>
              <a:rPr lang="ru-RU" sz="1800" b="1" dirty="0" err="1" smtClean="0">
                <a:solidFill>
                  <a:schemeClr val="accent2"/>
                </a:solidFill>
                <a:latin typeface="Times New Roman" pitchFamily="18" charset="0"/>
              </a:rPr>
              <a:t>адам</a:t>
            </a:r>
            <a:r>
              <a:rPr lang="ru-RU" sz="1800" b="1" dirty="0" smtClean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6640" name="TextBox 21"/>
          <p:cNvSpPr txBox="1">
            <a:spLocks noChangeArrowheads="1"/>
          </p:cNvSpPr>
          <p:nvPr/>
        </p:nvSpPr>
        <p:spPr bwMode="auto">
          <a:xfrm>
            <a:off x="5220072" y="4420701"/>
            <a:ext cx="29241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k-KZ" sz="1800" b="1" dirty="0" smtClean="0">
                <a:solidFill>
                  <a:schemeClr val="accent2"/>
                </a:solidFill>
                <a:latin typeface="Times New Roman" pitchFamily="18" charset="0"/>
              </a:rPr>
              <a:t>Ғылым, мониторинг экологиялық ағарту және туризм бөлімі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chemeClr val="accent2"/>
                </a:solidFill>
                <a:latin typeface="Times New Roman" pitchFamily="18" charset="0"/>
              </a:rPr>
              <a:t>(9 </a:t>
            </a:r>
            <a:r>
              <a:rPr lang="ru-RU" sz="1800" b="1" dirty="0" err="1" smtClean="0">
                <a:solidFill>
                  <a:schemeClr val="accent2"/>
                </a:solidFill>
                <a:latin typeface="Times New Roman" pitchFamily="18" charset="0"/>
              </a:rPr>
              <a:t>адам</a:t>
            </a:r>
            <a:r>
              <a:rPr lang="ru-RU" sz="1800" b="1" dirty="0" smtClean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6641" name="TextBox 22"/>
          <p:cNvSpPr txBox="1">
            <a:spLocks noChangeArrowheads="1"/>
          </p:cNvSpPr>
          <p:nvPr/>
        </p:nvSpPr>
        <p:spPr bwMode="auto">
          <a:xfrm>
            <a:off x="1913051" y="4598532"/>
            <a:ext cx="233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800" b="1" dirty="0" smtClean="0">
                <a:solidFill>
                  <a:schemeClr val="accent2"/>
                </a:solidFill>
                <a:latin typeface="Times New Roman" pitchFamily="18" charset="0"/>
              </a:rPr>
              <a:t>Қаржы және ұйымдастыру жұмысының бөлімі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chemeClr val="accent2"/>
                </a:solidFill>
                <a:latin typeface="Times New Roman" pitchFamily="18" charset="0"/>
              </a:rPr>
              <a:t>(4 </a:t>
            </a:r>
            <a:r>
              <a:rPr lang="ru-RU" sz="1800" b="1" dirty="0" err="1" smtClean="0">
                <a:solidFill>
                  <a:schemeClr val="accent2"/>
                </a:solidFill>
                <a:latin typeface="Times New Roman" pitchFamily="18" charset="0"/>
              </a:rPr>
              <a:t>адам</a:t>
            </a:r>
            <a:r>
              <a:rPr lang="ru-RU" sz="1800" b="1" dirty="0" smtClean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0"/>
            <a:ext cx="856895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 smtClean="0">
                <a:ln>
                  <a:solidFill>
                    <a:schemeClr val="tx2"/>
                  </a:solidFill>
                </a:ln>
                <a:solidFill>
                  <a:schemeClr val="accent2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Табиғи кешендер мен нысандарды қорғау бөлімі</a:t>
            </a:r>
            <a:endParaRPr lang="ru-RU" sz="3600" b="1" dirty="0">
              <a:ln>
                <a:solidFill>
                  <a:schemeClr val="tx2"/>
                </a:solidFill>
              </a:ln>
              <a:solidFill>
                <a:schemeClr val="accent2"/>
              </a:solidFill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357298"/>
            <a:ext cx="82153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Табиғи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кешендер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нысандарды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күзету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қызметінің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бөлімі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қорық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аумағын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күзетуді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белгіленген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қорық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режимінің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сақталуын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қадағалауды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табиғат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қорғау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режимін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бұзуды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тудыратын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іс-әрекеттердің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жолын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кесуді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асырады</a:t>
            </a:r>
            <a:r>
              <a:rPr lang="ru-RU" sz="3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009650"/>
            <a:ext cx="3600450" cy="270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105" t="10819" r="15482" b="16204"/>
          <a:stretch/>
        </p:blipFill>
        <p:spPr>
          <a:xfrm>
            <a:off x="5003800" y="3989388"/>
            <a:ext cx="3521075" cy="261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1009650"/>
            <a:ext cx="3759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4076700"/>
            <a:ext cx="3757613" cy="253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Қорықтың аумағында табиғи кешендер мен нысандарды жыл бойы қорғау үшін 7 кардон орналасқан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Татьяна\Рабочий стол\кордоны\DSC00179.JPG"/>
          <p:cNvPicPr>
            <a:picLocks noChangeAspect="1" noChangeArrowheads="1"/>
          </p:cNvPicPr>
          <p:nvPr/>
        </p:nvPicPr>
        <p:blipFill>
          <a:blip r:embed="rId2"/>
          <a:srcRect l="10098" t="7179" r="9079" b="30002"/>
          <a:stretch>
            <a:fillRect/>
          </a:stretch>
        </p:blipFill>
        <p:spPr bwMode="auto">
          <a:xfrm>
            <a:off x="4763" y="3644900"/>
            <a:ext cx="537845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 descr="C:\Documents and Settings\Татьяна\Рабочий стол\кордоны\DSC00178.JPG"/>
          <p:cNvPicPr>
            <a:picLocks noChangeAspect="1" noChangeArrowheads="1"/>
          </p:cNvPicPr>
          <p:nvPr/>
        </p:nvPicPr>
        <p:blipFill>
          <a:blip r:embed="rId3"/>
          <a:srcRect b="22559"/>
          <a:stretch>
            <a:fillRect/>
          </a:stretch>
        </p:blipFill>
        <p:spPr>
          <a:xfrm>
            <a:off x="0" y="214290"/>
            <a:ext cx="5383213" cy="3309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5580063" y="836613"/>
            <a:ext cx="33845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k-KZ" sz="2400" dirty="0" smtClean="0">
                <a:solidFill>
                  <a:schemeClr val="accent2"/>
                </a:solidFill>
                <a:latin typeface="Constantia" pitchFamily="18" charset="0"/>
              </a:rPr>
              <a:t>Германия қаржыландыратын 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«</a:t>
            </a:r>
            <a:r>
              <a:rPr lang="kk-KZ" sz="2400" dirty="0" smtClean="0">
                <a:solidFill>
                  <a:schemeClr val="accent2"/>
                </a:solidFill>
                <a:latin typeface="Constantia" pitchFamily="18" charset="0"/>
              </a:rPr>
              <a:t>Алтай-Саян аймағын сақтау үшін ЕҚТА желісін кеңейту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» </a:t>
            </a:r>
            <a:r>
              <a:rPr lang="ru-RU" sz="2400" dirty="0" err="1" smtClean="0">
                <a:solidFill>
                  <a:schemeClr val="accent2"/>
                </a:solidFill>
                <a:latin typeface="Constantia" pitchFamily="18" charset="0"/>
              </a:rPr>
              <a:t>жобасы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Constantia" pitchFamily="18" charset="0"/>
              </a:rPr>
              <a:t>аясында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Constantia" pitchFamily="18" charset="0"/>
              </a:rPr>
              <a:t>қорықтың аумағында өрт-химиялық кешен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Constantia" pitchFamily="18" charset="0"/>
              </a:rPr>
              <a:t>және екі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Constantia" pitchFamily="18" charset="0"/>
              </a:rPr>
              <a:t>пәтерлі үй-кардон салынды</a:t>
            </a:r>
            <a:r>
              <a:rPr lang="ru-RU" sz="2400" dirty="0" smtClean="0">
                <a:solidFill>
                  <a:schemeClr val="accent2"/>
                </a:solidFill>
                <a:latin typeface="Constantia" pitchFamily="18" charset="0"/>
              </a:rPr>
              <a:t>.</a:t>
            </a:r>
            <a:endParaRPr lang="ru-RU" sz="2400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5" descr="C:\Documents and Settings\Татьяна\Рабочий стол\кордоны\DSC08272.JPG"/>
          <p:cNvPicPr>
            <a:picLocks noChangeAspect="1" noChangeArrowheads="1"/>
          </p:cNvPicPr>
          <p:nvPr/>
        </p:nvPicPr>
        <p:blipFill>
          <a:blip r:embed="rId2"/>
          <a:srcRect l="7574" t="6142" b="16299"/>
          <a:stretch>
            <a:fillRect/>
          </a:stretch>
        </p:blipFill>
        <p:spPr bwMode="auto">
          <a:xfrm>
            <a:off x="4694238" y="38100"/>
            <a:ext cx="4478337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4" descr="C:\Documents and Settings\Татьяна\Рабочий стол\кордоны\DSC00154.JPG"/>
          <p:cNvPicPr>
            <a:picLocks noChangeAspect="1" noChangeArrowheads="1"/>
          </p:cNvPicPr>
          <p:nvPr/>
        </p:nvPicPr>
        <p:blipFill>
          <a:blip r:embed="rId3"/>
          <a:srcRect l="10320" t="1654" b="20020"/>
          <a:stretch>
            <a:fillRect/>
          </a:stretch>
        </p:blipFill>
        <p:spPr bwMode="auto">
          <a:xfrm>
            <a:off x="0" y="0"/>
            <a:ext cx="4600575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 descr="C:\Documents and Settings\Татьяна\Рабочий стол\кордоны\DSC002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3581400"/>
            <a:ext cx="4395788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3286125"/>
            <a:ext cx="4572000" cy="31393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>
            <a:spAutoFit/>
          </a:bodyPr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шеңберінде алынды</a:t>
            </a: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шағын өрт кешені</a:t>
            </a:r>
            <a:endParaRPr lang="ru-RU" sz="22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ГАЗ  33086 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өрт сөндіру автомобилі</a:t>
            </a: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Урал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вахталық автокөлігі</a:t>
            </a:r>
            <a:endParaRPr lang="ru-RU" sz="22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МТ3-82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Т-170 </a:t>
            </a:r>
            <a:r>
              <a:rPr lang="ru-RU" sz="2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тракторлары</a:t>
            </a: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513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8" y="0"/>
            <a:ext cx="9164638" cy="4929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0" y="521493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kk-KZ" sz="2000" dirty="0" smtClean="0">
                <a:solidFill>
                  <a:schemeClr val="accent1"/>
                </a:solidFill>
                <a:latin typeface="Arial Black" pitchFamily="34" charset="0"/>
                <a:ea typeface="Mongolian Baiti"/>
                <a:cs typeface="Mongolian Baiti"/>
              </a:rPr>
              <a:t>Мемлекеттік табиғи қорық – бұл табиғи жағдайды сақтау мен зерттеуге және табиғи процестерді дамытуға арналған ерекше қорғалатын табиғи аумақ</a:t>
            </a:r>
            <a:r>
              <a:rPr lang="ru-RU" sz="2000" dirty="0" smtClean="0">
                <a:solidFill>
                  <a:schemeClr val="accent1"/>
                </a:solidFill>
                <a:latin typeface="Arial Black" pitchFamily="34" charset="0"/>
                <a:ea typeface="Mongolian Baiti"/>
                <a:cs typeface="Mongolian Baiti"/>
              </a:rPr>
              <a:t>.</a:t>
            </a:r>
            <a:endParaRPr lang="ru-RU" sz="2000" dirty="0">
              <a:solidFill>
                <a:schemeClr val="accent1"/>
              </a:solidFill>
              <a:latin typeface="Arial Black" pitchFamily="34" charset="0"/>
              <a:ea typeface="Mongolian Baiti"/>
              <a:cs typeface="Mongolian Bait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89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24200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3" descr="C:\Documents and Settings\Татьяна\Рабочий стол\кордоны\DSC083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14850"/>
            <a:ext cx="3124200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7" descr="C:\Documents and Settings\Татьяна\Рабочий стол\кордоны\DSC002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28850"/>
            <a:ext cx="3124200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8" descr="C:\Documents and Settings\Татьяна\Рабочий стол\кордоны\DSC00215.JPG"/>
          <p:cNvPicPr>
            <a:picLocks noChangeAspect="1" noChangeArrowheads="1"/>
          </p:cNvPicPr>
          <p:nvPr/>
        </p:nvPicPr>
        <p:blipFill>
          <a:blip r:embed="rId5"/>
          <a:srcRect l="8681" t="10187" r="10866" b="31934"/>
          <a:stretch>
            <a:fillRect/>
          </a:stretch>
        </p:blipFill>
        <p:spPr bwMode="auto">
          <a:xfrm>
            <a:off x="3162300" y="4189413"/>
            <a:ext cx="2781300" cy="266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1751" name="Прямоугольник 4"/>
          <p:cNvSpPr>
            <a:spLocks noChangeArrowheads="1"/>
          </p:cNvSpPr>
          <p:nvPr/>
        </p:nvSpPr>
        <p:spPr bwMode="auto">
          <a:xfrm>
            <a:off x="3200400" y="1295400"/>
            <a:ext cx="5943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  <a:cs typeface="Times New Roman" pitchFamily="18" charset="0"/>
              </a:rPr>
              <a:t>Өрт қауіпті кезеңде орман өрттерін сөндіру бойынша практикалық жаттығулар өткізіледі.</a:t>
            </a:r>
            <a:endParaRPr lang="ru-RU" sz="2400" b="1" dirty="0">
              <a:solidFill>
                <a:schemeClr val="accent2"/>
              </a:solidFill>
              <a:latin typeface="Constantia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sz="2400" b="1" dirty="0" smtClean="0">
                <a:solidFill>
                  <a:schemeClr val="accent2"/>
                </a:solidFill>
                <a:latin typeface="Constantia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2"/>
              </a:solidFill>
              <a:latin typeface="Constantia" pitchFamily="18" charset="0"/>
            </a:endParaRPr>
          </a:p>
        </p:txBody>
      </p:sp>
      <p:pic>
        <p:nvPicPr>
          <p:cNvPr id="11" name="Picture 6" descr="C:\Documents and Settings\Татьяна\Рабочий стол\кордоны\DSC002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4191000"/>
            <a:ext cx="3581400" cy="2667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539750" y="188913"/>
            <a:ext cx="8310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800" b="1" i="1" dirty="0" smtClean="0">
                <a:solidFill>
                  <a:schemeClr val="accent2"/>
                </a:solidFill>
                <a:cs typeface="Arial" charset="0"/>
              </a:rPr>
              <a:t>Инспекторлармен үнемі сабақ жүргізіледі.</a:t>
            </a:r>
            <a:endParaRPr lang="ru-RU" sz="2800" b="1" i="1" dirty="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12875"/>
            <a:ext cx="8545513" cy="480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7"/>
          <p:cNvSpPr>
            <a:spLocks noChangeArrowheads="1"/>
          </p:cNvSpPr>
          <p:nvPr/>
        </p:nvSpPr>
        <p:spPr bwMode="auto">
          <a:xfrm>
            <a:off x="4572000" y="765175"/>
            <a:ext cx="441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2400" b="1" dirty="0" smtClean="0">
                <a:solidFill>
                  <a:schemeClr val="accent2"/>
                </a:solidFill>
                <a:cs typeface="Times New Roman" pitchFamily="18" charset="0"/>
              </a:rPr>
              <a:t>Бірлескен іс-шаралар жоспары бойынша шекара қызметі мен ҚІІБ-мен рейдтер жүргізеді.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5" name="Picture 5" descr="DSC003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46588" cy="333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4" descr="IMG_34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522663"/>
            <a:ext cx="4446588" cy="3335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3557588"/>
            <a:ext cx="4400550" cy="3300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5728"/>
            <a:ext cx="7929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Ғылым, мониторинг экологиялық ағарту және туризм бөлімі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79388" y="1571612"/>
            <a:ext cx="89646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Табиғи қорық қоры </a:t>
            </a: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нысандарының </a:t>
            </a: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мониторингіне және динамикасын зерделеуге, табиғи ортаның жай-күйін бағалауға және болжауға байланысты зерттеулер жүргізеді; </a:t>
            </a:r>
            <a:endParaRPr lang="kk-KZ" sz="24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Оларды қорғау жөніндегі ғылыми негізделген шараларды әзірлейді, табиғи </a:t>
            </a: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үрдістердің </a:t>
            </a: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ағынын және қорғау режимдерінің экологиялық жүйелерге әсерін зерттейді;</a:t>
            </a:r>
          </a:p>
          <a:p>
            <a:pPr marL="457200" indent="-457200">
              <a:buFont typeface="Wingdings" pitchFamily="2" charset="2"/>
              <a:buNone/>
            </a:pP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Бөлім құзыретіне жататын мәселелер бойынша қорықты қорғау қызметінің қызметкерлері оқытуға қатысады. </a:t>
            </a:r>
            <a:endParaRPr lang="kk-KZ" sz="24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kk-KZ" sz="2400" b="1" dirty="0" smtClean="0">
                <a:solidFill>
                  <a:schemeClr val="accent2"/>
                </a:solidFill>
                <a:latin typeface="Constantia" pitchFamily="18" charset="0"/>
              </a:rPr>
              <a:t>Қорық базасында табиғатты қорғау бейіндегі студенттердің тәжірибесін қамтамасыз етуге  қатысады.</a:t>
            </a:r>
            <a:endParaRPr lang="kk-KZ" sz="2400" b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Содержимое 1"/>
          <p:cNvSpPr>
            <a:spLocks noGrp="1"/>
          </p:cNvSpPr>
          <p:nvPr>
            <p:ph idx="1"/>
          </p:nvPr>
        </p:nvSpPr>
        <p:spPr>
          <a:xfrm>
            <a:off x="428625" y="260350"/>
            <a:ext cx="8715375" cy="181132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accent2"/>
                </a:solidFill>
              </a:rPr>
              <a:t>    </a:t>
            </a:r>
            <a:r>
              <a:rPr lang="ru-RU" sz="2400" b="1" dirty="0" err="1" smtClean="0">
                <a:solidFill>
                  <a:schemeClr val="accent2"/>
                </a:solidFill>
              </a:rPr>
              <a:t>Табиғат жылнамасы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үшін материалдар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жинауды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негізінен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бөлім қызметкерлері жүргізеді: Бұл ретте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қорықта  және  оған іргелес</a:t>
            </a:r>
            <a:r>
              <a:rPr lang="ru-RU" sz="2400" b="1" dirty="0" smtClean="0">
                <a:solidFill>
                  <a:schemeClr val="accent2"/>
                </a:solidFill>
              </a:rPr>
              <a:t>  </a:t>
            </a:r>
            <a:r>
              <a:rPr lang="ru-RU" sz="2400" b="1" dirty="0" err="1" smtClean="0">
                <a:solidFill>
                  <a:schemeClr val="accent2"/>
                </a:solidFill>
              </a:rPr>
              <a:t>аумақта  зерттеу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</a:rPr>
              <a:t>жүргізетін басқа ғылыми  мекемелердің  қызметкерлері  жинайтын</a:t>
            </a:r>
            <a:r>
              <a:rPr lang="ru-RU" sz="2400" b="1" dirty="0" smtClean="0">
                <a:solidFill>
                  <a:schemeClr val="accent2"/>
                </a:solidFill>
              </a:rPr>
              <a:t>  </a:t>
            </a:r>
            <a:r>
              <a:rPr lang="ru-RU" sz="2400" b="1" dirty="0" err="1" smtClean="0">
                <a:solidFill>
                  <a:schemeClr val="accent2"/>
                </a:solidFill>
              </a:rPr>
              <a:t>деректер</a:t>
            </a:r>
            <a:r>
              <a:rPr lang="ru-RU" sz="2400" b="1" dirty="0" smtClean="0">
                <a:solidFill>
                  <a:schemeClr val="accent2"/>
                </a:solidFill>
              </a:rPr>
              <a:t>  </a:t>
            </a:r>
            <a:r>
              <a:rPr lang="ru-RU" sz="2400" b="1" dirty="0" err="1" smtClean="0">
                <a:solidFill>
                  <a:schemeClr val="accent2"/>
                </a:solidFill>
              </a:rPr>
              <a:t>пайдаланылады</a:t>
            </a:r>
            <a:r>
              <a:rPr lang="ru-RU" sz="2400" b="1" dirty="0" smtClean="0">
                <a:solidFill>
                  <a:schemeClr val="accent2"/>
                </a:solidFill>
              </a:rPr>
              <a:t>.   </a:t>
            </a:r>
            <a:endParaRPr lang="ru-RU" sz="2400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2" descr="Ревизия 0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496"/>
            <a:ext cx="3352800" cy="371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 descr="DSC00803"/>
          <p:cNvPicPr>
            <a:picLocks noChangeAspect="1" noChangeArrowheads="1"/>
          </p:cNvPicPr>
          <p:nvPr/>
        </p:nvPicPr>
        <p:blipFill>
          <a:blip r:embed="rId3"/>
          <a:srcRect l="11111"/>
          <a:stretch>
            <a:fillRect/>
          </a:stretch>
        </p:blipFill>
        <p:spPr bwMode="auto">
          <a:xfrm>
            <a:off x="4500562" y="2928934"/>
            <a:ext cx="4214812" cy="3643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00042"/>
            <a:ext cx="7643866" cy="150019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1997-2017 жылдар </a:t>
            </a:r>
            <a:r>
              <a:rPr lang="ru-RU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аралығында Батыс-Алтай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мемлекеттік </a:t>
            </a:r>
            <a:r>
              <a:rPr lang="ru-RU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табиғи қорығы 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Табиғи жылнамасы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кітабын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дайындады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357430"/>
            <a:ext cx="6858000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0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214313"/>
            <a:ext cx="8143875" cy="588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2071688" y="6215063"/>
            <a:ext cx="4945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 err="1" smtClean="0">
                <a:solidFill>
                  <a:schemeClr val="accent2"/>
                </a:solidFill>
                <a:latin typeface="Constantia" pitchFamily="18" charset="0"/>
              </a:rPr>
              <a:t>Кәдімгі  құндыз</a:t>
            </a:r>
            <a:r>
              <a:rPr lang="ru-RU" sz="2400" b="1" i="1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endParaRPr lang="ru-RU" sz="2400" b="1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42875"/>
            <a:ext cx="7921625" cy="5940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843213" y="6257925"/>
            <a:ext cx="3241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 i="1" dirty="0" smtClean="0">
                <a:solidFill>
                  <a:schemeClr val="accent2"/>
                </a:solidFill>
                <a:latin typeface="Constantia" pitchFamily="18" charset="0"/>
              </a:rPr>
              <a:t>Кәдімгі  түлкі</a:t>
            </a:r>
            <a:endParaRPr lang="ru-RU" sz="2400" b="1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428625"/>
            <a:ext cx="8686800" cy="4679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857625" y="5572125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 dirty="0" err="1" smtClean="0">
                <a:solidFill>
                  <a:schemeClr val="accent2"/>
                </a:solidFill>
                <a:latin typeface="Constantia" pitchFamily="18" charset="0"/>
              </a:rPr>
              <a:t>Бұлан</a:t>
            </a:r>
            <a:r>
              <a:rPr lang="ru-RU" sz="1800" b="1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endParaRPr lang="ru-RU" sz="1800" b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85750"/>
            <a:ext cx="8358188" cy="5357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700338" y="6165850"/>
            <a:ext cx="35274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400" b="1" i="1" dirty="0" smtClean="0">
                <a:solidFill>
                  <a:schemeClr val="accent2"/>
                </a:solidFill>
                <a:latin typeface="Constantia" pitchFamily="18" charset="0"/>
              </a:rPr>
              <a:t>Бұғы</a:t>
            </a:r>
            <a:endParaRPr lang="ru-RU" sz="2400" b="1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Grp="1" noChangeArrowheads="1"/>
          </p:cNvSpPr>
          <p:nvPr>
            <p:ph idx="1"/>
          </p:nvPr>
        </p:nvSpPr>
        <p:spPr>
          <a:xfrm>
            <a:off x="0" y="2071688"/>
            <a:ext cx="9144000" cy="2357437"/>
          </a:xfrm>
        </p:spPr>
        <p:txBody>
          <a:bodyPr>
            <a:normAutofit fontScale="85000" lnSpcReduction="10000"/>
          </a:bodyPr>
          <a:lstStyle/>
          <a:p>
            <a:pPr marL="274320" indent="-274320" algn="just" eaLnBrk="1" fontAlgn="auto" hangingPunct="1">
              <a:lnSpc>
                <a:spcPct val="125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Батыс - Алтай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қорығының өсімдіктер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жануарлар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дүниесінің биологиялық әртүрлілігі мен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генетикалық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қорын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типтік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және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бірегей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экологиялық жүйелердің табиғи процестерін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сақтау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табиғи жағдайда зерделеу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және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жөніндегі функцияларды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жүзеге асыру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мақсатында құрылған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июнь -июль 2008 материалы 1029 ФЕКЛИС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080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9" descr="пион Марьин кор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2667000" cy="1997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10" descr="июнь -июль 2008 бурый медведь ФЕКЛИСТ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256"/>
            <a:ext cx="266700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6" descr="DSCN88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286256"/>
            <a:ext cx="2667000" cy="1995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7" descr="Кедровое ПРЕМИН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143375"/>
            <a:ext cx="259080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643188" y="428625"/>
            <a:ext cx="37861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1992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шілдеде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Батыс-Алтай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қорығының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құрылған күні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85750"/>
            <a:ext cx="8501063" cy="5840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2857500" y="6286500"/>
            <a:ext cx="352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 i="1" dirty="0" smtClean="0">
                <a:solidFill>
                  <a:schemeClr val="accent2"/>
                </a:solidFill>
                <a:latin typeface="Constantia" pitchFamily="18" charset="0"/>
              </a:rPr>
              <a:t>Сібір елігі</a:t>
            </a:r>
            <a:endParaRPr lang="ru-RU" sz="2400" b="1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1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8286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2857500" y="6072188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000" b="1" i="1" dirty="0" smtClean="0">
                <a:solidFill>
                  <a:schemeClr val="accent2"/>
                </a:solidFill>
                <a:latin typeface="Constantia" pitchFamily="18" charset="0"/>
              </a:rPr>
              <a:t>Қабан</a:t>
            </a:r>
            <a:endParaRPr lang="ru-RU" sz="2000" b="1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88"/>
            <a:ext cx="9144000" cy="5722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357166"/>
            <a:ext cx="8358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Ғылым, мониторинг экологиялық ағарту және туризм бөлімі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46084" name="Rectangle 4"/>
          <p:cNvSpPr>
            <a:spLocks noChangeArrowheads="1"/>
          </p:cNvSpPr>
          <p:nvPr/>
        </p:nvSpPr>
        <p:spPr bwMode="auto">
          <a:xfrm>
            <a:off x="19147" y="1801812"/>
            <a:ext cx="9144000" cy="455201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Қоғаммен жұмысты ұйымдастырады: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  <a:p>
            <a:pPr>
              <a:lnSpc>
                <a:spcPct val="115000"/>
              </a:lnSpc>
              <a:buFontTx/>
              <a:buAutoNum type="arabicPeriod"/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Экологиялық ағарту мақсатында: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БАҚ  жарияланымдары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Дәріс, әңгіме, кеңестер өткізу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Үгіт-насихат үшін жарнамалық өнімді шығару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Әлеуметтік желілердегі жарияланымдар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Жыл сайын </a:t>
            </a:r>
            <a:r>
              <a:rPr lang="ru-RU" sz="2800" b="1" dirty="0" smtClean="0">
                <a:solidFill>
                  <a:schemeClr val="accent2"/>
                </a:solidFill>
                <a:latin typeface="Constantia" pitchFamily="18" charset="0"/>
              </a:rPr>
              <a:t>«</a:t>
            </a:r>
            <a:r>
              <a:rPr lang="kk-KZ" sz="2800" b="1" dirty="0" smtClean="0">
                <a:solidFill>
                  <a:schemeClr val="accent2"/>
                </a:solidFill>
                <a:latin typeface="Constantia" pitchFamily="18" charset="0"/>
              </a:rPr>
              <a:t>Саябақтар шеруі</a:t>
            </a:r>
            <a:r>
              <a:rPr lang="ru-RU" sz="2800" b="1" dirty="0" smtClean="0">
                <a:solidFill>
                  <a:schemeClr val="accent2"/>
                </a:solidFill>
                <a:latin typeface="Constantia" pitchFamily="18" charset="0"/>
              </a:rPr>
              <a:t>» </a:t>
            </a:r>
            <a:r>
              <a:rPr lang="ru-RU" sz="2800" b="1" dirty="0" err="1" smtClean="0">
                <a:solidFill>
                  <a:schemeClr val="accent2"/>
                </a:solidFill>
                <a:latin typeface="Constantia" pitchFamily="18" charset="0"/>
              </a:rPr>
              <a:t>акциясын</a:t>
            </a:r>
            <a:r>
              <a:rPr lang="ru-RU" sz="2800" b="1" dirty="0" smtClean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  <a:latin typeface="Constantia" pitchFamily="18" charset="0"/>
              </a:rPr>
              <a:t>ұйымдастырады</a:t>
            </a:r>
            <a:endParaRPr lang="kk-KZ" sz="2800" b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357188" y="571500"/>
            <a:ext cx="8501062" cy="405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kk-KZ" sz="3200" b="1" dirty="0">
                <a:solidFill>
                  <a:schemeClr val="accent2"/>
                </a:solidFill>
                <a:latin typeface="Constantia" pitchFamily="18" charset="0"/>
              </a:rPr>
              <a:t>2. </a:t>
            </a:r>
            <a:r>
              <a:rPr lang="kk-KZ" sz="3200" b="1" dirty="0" smtClean="0">
                <a:solidFill>
                  <a:schemeClr val="accent2"/>
                </a:solidFill>
                <a:latin typeface="Constantia" pitchFamily="18" charset="0"/>
              </a:rPr>
              <a:t>Туризмді дамыту үшін:</a:t>
            </a:r>
            <a:endParaRPr lang="kk-KZ" sz="32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3200" b="1" dirty="0" smtClean="0">
                <a:solidFill>
                  <a:schemeClr val="accent2"/>
                </a:solidFill>
                <a:latin typeface="Constantia" pitchFamily="18" charset="0"/>
              </a:rPr>
              <a:t>Жаңа бағыттарды әзірлеу;</a:t>
            </a:r>
            <a:endParaRPr lang="kk-KZ" sz="32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3200" b="1" dirty="0" smtClean="0">
                <a:solidFill>
                  <a:schemeClr val="accent2"/>
                </a:solidFill>
                <a:latin typeface="Constantia" pitchFamily="18" charset="0"/>
              </a:rPr>
              <a:t>Жыл сайынғы жолдар күтімі;</a:t>
            </a:r>
            <a:endParaRPr lang="kk-KZ" sz="32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3200" b="1" dirty="0" smtClean="0">
                <a:solidFill>
                  <a:schemeClr val="accent2"/>
                </a:solidFill>
                <a:latin typeface="Constantia" pitchFamily="18" charset="0"/>
              </a:rPr>
              <a:t>Бағыттар бойынша туристерді алып жүру;</a:t>
            </a:r>
            <a:endParaRPr lang="kk-KZ" sz="3200" b="1" dirty="0">
              <a:solidFill>
                <a:schemeClr val="accent2"/>
              </a:solidFill>
              <a:latin typeface="Constantia" pitchFamily="18" charset="0"/>
            </a:endParaRPr>
          </a:p>
          <a:p>
            <a:pPr marL="971550" lvl="1" indent="-514350">
              <a:lnSpc>
                <a:spcPct val="115000"/>
              </a:lnSpc>
              <a:buFont typeface="Wingdings" pitchFamily="2" charset="2"/>
              <a:buChar char="Ø"/>
            </a:pPr>
            <a:r>
              <a:rPr lang="kk-KZ" sz="3200" b="1" dirty="0" smtClean="0">
                <a:solidFill>
                  <a:schemeClr val="accent2"/>
                </a:solidFill>
                <a:latin typeface="Constantia" pitchFamily="18" charset="0"/>
              </a:rPr>
              <a:t>Қорықтың бағыттары туралы ақпарат  тарату</a:t>
            </a:r>
            <a:endParaRPr lang="kk-KZ" sz="3200" b="1" dirty="0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 descr="https://i.mycdn.me/image?id=861679059150&amp;t=0&amp;plc=WEB&amp;tkn=*9AwJEyfj-qTJzuCyC6NrHzwT_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6350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https://i.mycdn.me/image?id=863123123918&amp;t=0&amp;plc=WEB&amp;tkn=*9LGiHIuX4UkQkFHCf5ePTpqvCj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357562"/>
            <a:ext cx="58420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813"/>
            <a:ext cx="9144000" cy="569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Рисунок 3"/>
          <p:cNvPicPr>
            <a:picLocks noChangeAspect="1"/>
          </p:cNvPicPr>
          <p:nvPr/>
        </p:nvPicPr>
        <p:blipFill>
          <a:blip r:embed="rId2"/>
          <a:srcRect b="46465"/>
          <a:stretch>
            <a:fillRect/>
          </a:stretch>
        </p:blipFill>
        <p:spPr bwMode="auto">
          <a:xfrm>
            <a:off x="500034" y="214290"/>
            <a:ext cx="7993063" cy="662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2525"/>
          <a:stretch/>
        </p:blipFill>
        <p:spPr>
          <a:xfrm>
            <a:off x="285720" y="0"/>
            <a:ext cx="8497888" cy="6643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6215063" cy="4857783"/>
          </a:xfrm>
        </p:spPr>
        <p:txBody>
          <a:bodyPr/>
          <a:lstStyle/>
          <a:p>
            <a:pPr algn="just" eaLnBrk="1" hangingPunct="1">
              <a:buFont typeface="Arial" pitchFamily="34" charset="0"/>
              <a:buChar char="•"/>
            </a:pPr>
            <a:endParaRPr lang="ru-RU" dirty="0" smtClean="0">
              <a:solidFill>
                <a:schemeClr val="accent1"/>
              </a:solidFill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6000760" cy="18573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ҚОРЫҚТЫҢ НЕГІЗГІ МІНДЕТТЕРІ: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314" t="36350" r="8262" b="8000"/>
          <a:stretch/>
        </p:blipFill>
        <p:spPr>
          <a:xfrm>
            <a:off x="6286512" y="214290"/>
            <a:ext cx="2857488" cy="1944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N65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500570"/>
            <a:ext cx="2819400" cy="2109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 descr="15 августа 2007г ПРЕМИНА 038 рябина сибирск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285992"/>
            <a:ext cx="2819400" cy="211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214282" y="1214422"/>
            <a:ext cx="6000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k-KZ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Батыс - Алтайдың эталондық  табиғи кешендерін және </a:t>
            </a: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нысандарын </a:t>
            </a: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табиғи күйінде сақтау;</a:t>
            </a:r>
          </a:p>
          <a:p>
            <a:pPr>
              <a:buFont typeface="Arial" pitchFamily="34" charset="0"/>
              <a:buChar char="•"/>
            </a:pP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Ғылыми зерттеулер мен бақылауларды ұйымдастыру және жүргізу;</a:t>
            </a:r>
          </a:p>
          <a:p>
            <a:pPr>
              <a:buFont typeface="Arial" pitchFamily="34" charset="0"/>
              <a:buChar char="•"/>
            </a:pP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Табиғи процестердің, құбылыстардың, табиғи кешендердің және қорық қоры </a:t>
            </a: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нысандарының </a:t>
            </a: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жай-күйінің мониторингін жүзеге асыру;</a:t>
            </a:r>
          </a:p>
          <a:p>
            <a:pPr>
              <a:buFont typeface="Arial" pitchFamily="34" charset="0"/>
              <a:buChar char="•"/>
            </a:pPr>
            <a:r>
              <a:rPr lang="kk-KZ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Экологиялық ағарту.</a:t>
            </a:r>
            <a:endParaRPr lang="ru-RU" sz="2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219200"/>
          </a:xfrm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sz="6000" b="1" dirty="0" smtClean="0">
                <a:solidFill>
                  <a:schemeClr val="accent2"/>
                </a:solidFill>
              </a:rPr>
              <a:t>Назарларыңызға рахмет!</a:t>
            </a:r>
            <a:endParaRPr lang="ru-RU" sz="6000" b="1" dirty="0">
              <a:solidFill>
                <a:schemeClr val="accent2"/>
              </a:solidFill>
            </a:endParaRPr>
          </a:p>
        </p:txBody>
      </p:sp>
      <p:pic>
        <p:nvPicPr>
          <p:cNvPr id="9" name="Picture 11" descr="clip_image00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286116" y="2857496"/>
            <a:ext cx="2643206" cy="260748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естоположения ЗАГПЗ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4375"/>
            <a:ext cx="9286875" cy="61436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07886"/>
          </a:xfrm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err="1" smtClean="0">
                <a:solidFill>
                  <a:schemeClr val="accent1"/>
                </a:solidFill>
              </a:rPr>
              <a:t>Қорық солтүстік </a:t>
            </a:r>
            <a:r>
              <a:rPr lang="ru-RU" sz="2000" b="1" dirty="0" smtClean="0">
                <a:solidFill>
                  <a:schemeClr val="accent1"/>
                </a:solidFill>
              </a:rPr>
              <a:t>- </a:t>
            </a:r>
            <a:r>
              <a:rPr lang="ru-RU" sz="2000" b="1" dirty="0" err="1" smtClean="0">
                <a:solidFill>
                  <a:schemeClr val="accent1"/>
                </a:solidFill>
              </a:rPr>
              <a:t>шығыста орналасқан</a:t>
            </a:r>
            <a:r>
              <a:rPr lang="ru-RU" sz="2000" b="1" dirty="0" smtClean="0">
                <a:solidFill>
                  <a:schemeClr val="accent1"/>
                </a:solidFill>
              </a:rPr>
              <a:t/>
            </a:r>
            <a:br>
              <a:rPr lang="ru-RU" sz="2000" b="1" dirty="0" smtClean="0">
                <a:solidFill>
                  <a:schemeClr val="accent1"/>
                </a:solidFill>
              </a:rPr>
            </a:br>
            <a:r>
              <a:rPr lang="ru-RU" sz="2000" b="1" dirty="0" err="1" smtClean="0">
                <a:solidFill>
                  <a:schemeClr val="accent1"/>
                </a:solidFill>
              </a:rPr>
              <a:t>Шығыс қазақстан облысы</a:t>
            </a:r>
            <a:r>
              <a:rPr lang="ru-RU" sz="2000" b="1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 err="1" smtClean="0">
                <a:solidFill>
                  <a:schemeClr val="accent1"/>
                </a:solidFill>
              </a:rPr>
              <a:t>Ресей</a:t>
            </a:r>
            <a:r>
              <a:rPr lang="ru-RU" sz="2000" b="1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 err="1" smtClean="0">
                <a:solidFill>
                  <a:schemeClr val="accent1"/>
                </a:solidFill>
              </a:rPr>
              <a:t>Федерациясымен</a:t>
            </a:r>
            <a:r>
              <a:rPr lang="ru-RU" sz="2000" b="1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 err="1" smtClean="0">
                <a:solidFill>
                  <a:schemeClr val="accent1"/>
                </a:solidFill>
              </a:rPr>
              <a:t>шектеседі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152400"/>
            <a:ext cx="1828784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5" descr="кон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9834" y="0"/>
            <a:ext cx="5164166" cy="378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0" y="1285875"/>
            <a:ext cx="3429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Риддер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қ.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Семипалатинская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көшесі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9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3" descr="C:\Users\user\Desktop\2018-01-15_19-44-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81350"/>
            <a:ext cx="72167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Қорық  Риддер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қаласынан 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48 км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қашықтықта орналасқан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2" descr="C:\Users\user\Desktop\2018-01-15_19-56-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dirty="0" smtClean="0">
                <a:solidFill>
                  <a:schemeClr val="accent1"/>
                </a:solidFill>
              </a:rPr>
              <a:t>Тас жолы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Picture 4" descr="11 июля 07г ПРЕМИНА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71563"/>
            <a:ext cx="4572000" cy="407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11" descr="DSC088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63"/>
            <a:ext cx="4500563" cy="407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2" descr="схема квартальной се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2606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533400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Қорықтың жалпы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86122 га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Оның ішінде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орманды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алқап </a:t>
            </a:r>
            <a:r>
              <a:rPr 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30164 га,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орманды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алқап </a:t>
            </a:r>
            <a:r>
              <a:rPr 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55958 га,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орманмен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қамтылған </a:t>
            </a:r>
            <a:r>
              <a:rPr 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49002 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га,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орманмен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қамтылмаған </a:t>
            </a:r>
            <a:r>
              <a:rPr lang="ru-RU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6956га.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kk-KZ" sz="1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Қорықтың аумағы 2 инспекторлық учаскеге бөлінген, 37 айналым. </a:t>
            </a:r>
            <a:endParaRPr lang="ru-RU" sz="1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оя">
      <a:dk1>
        <a:srgbClr val="FFF2CA"/>
      </a:dk1>
      <a:lt1>
        <a:srgbClr val="BABABA"/>
      </a:lt1>
      <a:dk2>
        <a:srgbClr val="F6BB00"/>
      </a:dk2>
      <a:lt2>
        <a:srgbClr val="00B050"/>
      </a:lt2>
      <a:accent1>
        <a:srgbClr val="002060"/>
      </a:accent1>
      <a:accent2>
        <a:srgbClr val="002060"/>
      </a:accent2>
      <a:accent3>
        <a:srgbClr val="005828"/>
      </a:accent3>
      <a:accent4>
        <a:srgbClr val="002D89"/>
      </a:accent4>
      <a:accent5>
        <a:srgbClr val="005828"/>
      </a:accent5>
      <a:accent6>
        <a:srgbClr val="002D89"/>
      </a:accent6>
      <a:hlink>
        <a:srgbClr val="005828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1000</TotalTime>
  <Words>632</Words>
  <Application>Microsoft Office PowerPoint</Application>
  <PresentationFormat>Экран (4:3)</PresentationFormat>
  <Paragraphs>106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Бумажная</vt:lpstr>
      <vt:lpstr> Республикалық  мемлекеттік  мекеме </vt:lpstr>
      <vt:lpstr>Презентация PowerPoint</vt:lpstr>
      <vt:lpstr>Презентация PowerPoint</vt:lpstr>
      <vt:lpstr>                                                      ҚОРЫҚТЫҢ НЕГІЗГІ МІНДЕТТЕРІ: </vt:lpstr>
      <vt:lpstr>Қорық солтүстік - шығыста орналасқан Шығыс қазақстан облысы Ресей Федерациясымен шектеседі</vt:lpstr>
      <vt:lpstr>Презентация PowerPoint</vt:lpstr>
      <vt:lpstr>Қорық  Риддер қаласынан 48 км қашықтықта орналасқан</vt:lpstr>
      <vt:lpstr>Тас жолы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1997-2017 жылдар аралығында Батыс-Алтай мемлекеттік табиғи қорығы «Табиғи жылнамасы»  20 кітабын дайындады.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Назарларыңызға рахмет!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Республиканское   государственное учреждение</dc:title>
  <dc:creator>user</dc:creator>
  <cp:lastModifiedBy>Master</cp:lastModifiedBy>
  <cp:revision>114</cp:revision>
  <dcterms:created xsi:type="dcterms:W3CDTF">2018-01-15T12:47:38Z</dcterms:created>
  <dcterms:modified xsi:type="dcterms:W3CDTF">2019-06-28T05:17:04Z</dcterms:modified>
</cp:coreProperties>
</file>